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30279975" cy="42808525"/>
  <p:notesSz cx="6858000" cy="9144000"/>
  <p:defaultTextStyle>
    <a:defPPr>
      <a:defRPr lang="zh-TW"/>
    </a:defPPr>
    <a:lvl1pPr marL="0" algn="l" defTabSz="4176431" rtl="0" eaLnBrk="1" latinLnBrk="0" hangingPunct="1">
      <a:defRPr sz="8200" kern="1200">
        <a:solidFill>
          <a:schemeClr val="tx1"/>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3">
          <p15:clr>
            <a:srgbClr val="A4A3A4"/>
          </p15:clr>
        </p15:guide>
        <p15:guide id="2" pos="953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23" autoAdjust="0"/>
    <p:restoredTop sz="94660"/>
  </p:normalViewPr>
  <p:slideViewPr>
    <p:cSldViewPr>
      <p:cViewPr>
        <p:scale>
          <a:sx n="25" d="100"/>
          <a:sy n="25" d="100"/>
        </p:scale>
        <p:origin x="940" y="-2028"/>
      </p:cViewPr>
      <p:guideLst>
        <p:guide orient="horz" pos="13483"/>
        <p:guide pos="9537"/>
      </p:guideLst>
    </p:cSldViewPr>
  </p:slideViewPr>
  <p:notesTextViewPr>
    <p:cViewPr>
      <p:scale>
        <a:sx n="100" d="100"/>
        <a:sy n="100" d="100"/>
      </p:scale>
      <p:origin x="0" y="0"/>
    </p:cViewPr>
  </p:notesTextViewPr>
  <p:notesViewPr>
    <p:cSldViewPr>
      <p:cViewPr varScale="1">
        <p:scale>
          <a:sx n="87" d="100"/>
          <a:sy n="87" d="100"/>
        </p:scale>
        <p:origin x="-3870"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369A4A5-27D6-4428-968C-7F3FCED3BE75}" type="datetimeFigureOut">
              <a:rPr lang="zh-TW" altLang="en-US" smtClean="0"/>
              <a:t>2019/12/31</a:t>
            </a:fld>
            <a:endParaRPr lang="zh-TW" altLang="en-US"/>
          </a:p>
        </p:txBody>
      </p:sp>
      <p:sp>
        <p:nvSpPr>
          <p:cNvPr id="4" name="頁尾版面配置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362F09C-DBC3-44DB-B7E3-6336DE7FD952}" type="slidenum">
              <a:rPr lang="zh-TW" altLang="en-US" smtClean="0"/>
              <a:t>‹#›</a:t>
            </a:fld>
            <a:endParaRPr lang="zh-TW" altLang="en-US"/>
          </a:p>
        </p:txBody>
      </p:sp>
    </p:spTree>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19CDC09-D220-44BE-9800-FEE19BE7D2A3}" type="datetimeFigureOut">
              <a:rPr lang="zh-TW" altLang="en-US" smtClean="0"/>
              <a:t>2019/12/31</a:t>
            </a:fld>
            <a:endParaRPr lang="zh-TW" altLang="en-US"/>
          </a:p>
        </p:txBody>
      </p:sp>
      <p:sp>
        <p:nvSpPr>
          <p:cNvPr id="4" name="投影片圖像版面配置區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21D366D-F2A8-4ABD-9354-94917B790413}" type="slidenum">
              <a:rPr lang="zh-TW" altLang="en-US" smtClean="0"/>
              <a:t>‹#›</a:t>
            </a:fld>
            <a:endParaRPr lang="zh-TW" altLang="en-US"/>
          </a:p>
        </p:txBody>
      </p:sp>
    </p:spTree>
  </p:cSld>
  <p:clrMap bg1="lt1" tx1="dk1" bg2="lt2" tx2="dk2" accent1="accent1" accent2="accent2" accent3="accent3" accent4="accent4" accent5="accent5" accent6="accent6" hlink="hlink" folHlink="folHlink"/>
  <p:notesStyle>
    <a:lvl1pPr marL="0" algn="l" defTabSz="4176431" rtl="0" eaLnBrk="1" latinLnBrk="0" hangingPunct="1">
      <a:defRPr sz="5500" kern="1200">
        <a:solidFill>
          <a:schemeClr val="tx1"/>
        </a:solidFill>
        <a:latin typeface="+mn-lt"/>
        <a:ea typeface="+mn-ea"/>
        <a:cs typeface="+mn-cs"/>
      </a:defRPr>
    </a:lvl1pPr>
    <a:lvl2pPr marL="2088215" algn="l" defTabSz="4176431" rtl="0" eaLnBrk="1" latinLnBrk="0" hangingPunct="1">
      <a:defRPr sz="5500" kern="1200">
        <a:solidFill>
          <a:schemeClr val="tx1"/>
        </a:solidFill>
        <a:latin typeface="+mn-lt"/>
        <a:ea typeface="+mn-ea"/>
        <a:cs typeface="+mn-cs"/>
      </a:defRPr>
    </a:lvl2pPr>
    <a:lvl3pPr marL="4176431" algn="l" defTabSz="4176431" rtl="0" eaLnBrk="1" latinLnBrk="0" hangingPunct="1">
      <a:defRPr sz="5500" kern="1200">
        <a:solidFill>
          <a:schemeClr val="tx1"/>
        </a:solidFill>
        <a:latin typeface="+mn-lt"/>
        <a:ea typeface="+mn-ea"/>
        <a:cs typeface="+mn-cs"/>
      </a:defRPr>
    </a:lvl3pPr>
    <a:lvl4pPr marL="6264646" algn="l" defTabSz="4176431" rtl="0" eaLnBrk="1" latinLnBrk="0" hangingPunct="1">
      <a:defRPr sz="5500" kern="1200">
        <a:solidFill>
          <a:schemeClr val="tx1"/>
        </a:solidFill>
        <a:latin typeface="+mn-lt"/>
        <a:ea typeface="+mn-ea"/>
        <a:cs typeface="+mn-cs"/>
      </a:defRPr>
    </a:lvl4pPr>
    <a:lvl5pPr marL="8352861" algn="l" defTabSz="4176431" rtl="0" eaLnBrk="1" latinLnBrk="0" hangingPunct="1">
      <a:defRPr sz="5500" kern="1200">
        <a:solidFill>
          <a:schemeClr val="tx1"/>
        </a:solidFill>
        <a:latin typeface="+mn-lt"/>
        <a:ea typeface="+mn-ea"/>
        <a:cs typeface="+mn-cs"/>
      </a:defRPr>
    </a:lvl5pPr>
    <a:lvl6pPr marL="10441076" algn="l" defTabSz="4176431" rtl="0" eaLnBrk="1" latinLnBrk="0" hangingPunct="1">
      <a:defRPr sz="5500" kern="1200">
        <a:solidFill>
          <a:schemeClr val="tx1"/>
        </a:solidFill>
        <a:latin typeface="+mn-lt"/>
        <a:ea typeface="+mn-ea"/>
        <a:cs typeface="+mn-cs"/>
      </a:defRPr>
    </a:lvl6pPr>
    <a:lvl7pPr marL="12529292" algn="l" defTabSz="4176431" rtl="0" eaLnBrk="1" latinLnBrk="0" hangingPunct="1">
      <a:defRPr sz="5500" kern="1200">
        <a:solidFill>
          <a:schemeClr val="tx1"/>
        </a:solidFill>
        <a:latin typeface="+mn-lt"/>
        <a:ea typeface="+mn-ea"/>
        <a:cs typeface="+mn-cs"/>
      </a:defRPr>
    </a:lvl7pPr>
    <a:lvl8pPr marL="14617507" algn="l" defTabSz="4176431" rtl="0" eaLnBrk="1" latinLnBrk="0" hangingPunct="1">
      <a:defRPr sz="5500" kern="1200">
        <a:solidFill>
          <a:schemeClr val="tx1"/>
        </a:solidFill>
        <a:latin typeface="+mn-lt"/>
        <a:ea typeface="+mn-ea"/>
        <a:cs typeface="+mn-cs"/>
      </a:defRPr>
    </a:lvl8pPr>
    <a:lvl9pPr marL="16705722" algn="l" defTabSz="4176431" rtl="0" eaLnBrk="1" latinLnBrk="0" hangingPunct="1">
      <a:defRPr sz="55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文字版面配置區 2"/>
          <p:cNvSpPr>
            <a:spLocks noGrp="1"/>
          </p:cNvSpPr>
          <p:nvPr>
            <p:ph type="body" idx="1"/>
          </p:nvPr>
        </p:nvSpPr>
        <p:spPr>
          <a:xfrm>
            <a:off x="1513999" y="5830778"/>
            <a:ext cx="27627836" cy="33575859"/>
          </a:xfrm>
          <a:prstGeom prst="rect">
            <a:avLst/>
          </a:prstGeom>
        </p:spPr>
        <p:txBody>
          <a:bodyPr vert="horz" lIns="417643" tIns="208822" rIns="417643" bIns="208822" rtlCol="0">
            <a:normAutofit/>
          </a:bodyPr>
          <a:lstStyle/>
          <a:p>
            <a:pPr lvl="0"/>
            <a:endParaRPr lang="zh-TW" altLang="en-US" dirty="0"/>
          </a:p>
        </p:txBody>
      </p:sp>
      <p:sp>
        <p:nvSpPr>
          <p:cNvPr id="7" name="文字方塊 6"/>
          <p:cNvSpPr txBox="1"/>
          <p:nvPr userDrawn="1"/>
        </p:nvSpPr>
        <p:spPr>
          <a:xfrm>
            <a:off x="-22507839" y="5187836"/>
            <a:ext cx="184731" cy="1354217"/>
          </a:xfrm>
          <a:prstGeom prst="rect">
            <a:avLst/>
          </a:prstGeom>
          <a:noFill/>
        </p:spPr>
        <p:txBody>
          <a:bodyPr wrap="none" rtlCol="0">
            <a:spAutoFit/>
          </a:bodyPr>
          <a:lstStyle/>
          <a:p>
            <a:endParaRPr lang="zh-TW" altLang="en-US" dirty="0">
              <a:latin typeface="+mn-lt"/>
            </a:endParaRPr>
          </a:p>
        </p:txBody>
      </p:sp>
      <p:pic>
        <p:nvPicPr>
          <p:cNvPr id="1026" name="Picture 2"/>
          <p:cNvPicPr>
            <a:picLocks noChangeAspect="1" noChangeArrowheads="1"/>
          </p:cNvPicPr>
          <p:nvPr userDrawn="1"/>
        </p:nvPicPr>
        <p:blipFill>
          <a:blip r:embed="rId4"/>
          <a:srcRect/>
          <a:stretch>
            <a:fillRect/>
          </a:stretch>
        </p:blipFill>
        <p:spPr bwMode="auto">
          <a:xfrm>
            <a:off x="1428759" y="1473060"/>
            <a:ext cx="2924090" cy="2230045"/>
          </a:xfrm>
          <a:prstGeom prst="rect">
            <a:avLst/>
          </a:prstGeom>
          <a:noFill/>
          <a:ln w="9525">
            <a:noFill/>
            <a:miter lim="800000"/>
            <a:headEnd/>
            <a:tailEnd/>
          </a:ln>
          <a:effectLst/>
        </p:spPr>
      </p:pic>
    </p:spTree>
  </p:cSld>
  <p:clrMap bg1="lt1" tx1="dk1" bg2="lt2" tx2="dk2" accent1="accent1" accent2="accent2" accent3="accent3" accent4="accent4" accent5="accent5" accent6="accent6" hlink="hlink" folHlink="folHlink"/>
  <p:sldLayoutIdLst>
    <p:sldLayoutId id="2147483655" r:id="rId1"/>
  </p:sldLayoutIdLst>
  <p:hf sldNum="0" hdr="0" ftr="0" dt="0"/>
  <p:txStyles>
    <p:titleStyle>
      <a:lvl1pPr algn="ctr" defTabSz="4176431" rtl="0" eaLnBrk="1" latinLnBrk="0" hangingPunct="1">
        <a:spcBef>
          <a:spcPct val="0"/>
        </a:spcBef>
        <a:buNone/>
        <a:defRPr sz="8800" kern="1200">
          <a:solidFill>
            <a:schemeClr val="accent1">
              <a:lumMod val="50000"/>
            </a:schemeClr>
          </a:solidFill>
          <a:latin typeface="+mj-lt"/>
          <a:ea typeface="+mj-ea"/>
          <a:cs typeface="+mj-cs"/>
        </a:defRPr>
      </a:lvl1pPr>
    </p:titleStyle>
    <p:bodyStyle>
      <a:lvl1pPr marL="1566161" indent="-1566161" algn="l" defTabSz="4176431" rtl="0" eaLnBrk="1" latinLnBrk="0" hangingPunct="1">
        <a:spcBef>
          <a:spcPct val="20000"/>
        </a:spcBef>
        <a:buFont typeface="Wingdings 2" pitchFamily="18" charset="2"/>
        <a:buChar char=""/>
        <a:defRPr sz="7200" b="1" i="1" kern="1200">
          <a:solidFill>
            <a:srgbClr val="0070C0"/>
          </a:solidFill>
          <a:latin typeface="+mn-lt"/>
          <a:ea typeface="+mn-ea"/>
          <a:cs typeface="+mn-cs"/>
        </a:defRPr>
      </a:lvl1pPr>
      <a:lvl2pPr marL="3393350" indent="-1305135" algn="l" defTabSz="4176431" rtl="0" eaLnBrk="1" latinLnBrk="0" hangingPunct="1">
        <a:spcBef>
          <a:spcPct val="20000"/>
        </a:spcBef>
        <a:buFont typeface="Arial" pitchFamily="34" charset="0"/>
        <a:buChar char="–"/>
        <a:defRPr sz="4400" kern="1200">
          <a:solidFill>
            <a:schemeClr val="tx2">
              <a:lumMod val="75000"/>
            </a:schemeClr>
          </a:solidFill>
          <a:latin typeface="+mn-lt"/>
          <a:ea typeface="+mn-ea"/>
          <a:cs typeface="+mn-cs"/>
        </a:defRPr>
      </a:lvl2pPr>
      <a:lvl3pPr marL="5220538" indent="-1044108" algn="l" defTabSz="4176431" rtl="0" eaLnBrk="1" latinLnBrk="0" hangingPunct="1">
        <a:spcBef>
          <a:spcPct val="20000"/>
        </a:spcBef>
        <a:buFont typeface="Arial" pitchFamily="34" charset="0"/>
        <a:buChar char="•"/>
        <a:defRPr sz="2000" kern="1200">
          <a:solidFill>
            <a:schemeClr val="tx2">
              <a:lumMod val="75000"/>
            </a:schemeClr>
          </a:solidFill>
          <a:latin typeface="+mn-lt"/>
          <a:ea typeface="+mn-ea"/>
          <a:cs typeface="+mn-cs"/>
        </a:defRPr>
      </a:lvl3pPr>
      <a:lvl4pPr marL="7308753"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6969"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5184"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73399"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61615"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9830"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9pPr>
    </p:bodyStyle>
    <p:otherStyle>
      <a:defPPr>
        <a:defRPr lang="zh-TW"/>
      </a:defPPr>
      <a:lvl1pPr marL="0" algn="l" defTabSz="4176431" rtl="0" eaLnBrk="1" latinLnBrk="0" hangingPunct="1">
        <a:defRPr sz="8200" kern="1200">
          <a:solidFill>
            <a:schemeClr val="tx1"/>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2.png"/><Relationship Id="rId3" Type="http://schemas.microsoft.com/office/2007/relationships/hdphoto" Target="../media/hdphoto1.wdp"/><Relationship Id="rId7" Type="http://schemas.openxmlformats.org/officeDocument/2006/relationships/image" Target="../media/image7.png"/><Relationship Id="rId12" Type="http://schemas.microsoft.com/office/2007/relationships/hdphoto" Target="../media/hdphoto2.wdp"/><Relationship Id="rId2" Type="http://schemas.openxmlformats.org/officeDocument/2006/relationships/image" Target="../media/image3.png"/><Relationship Id="rId16" Type="http://schemas.microsoft.com/office/2007/relationships/hdphoto" Target="../media/hdphoto3.wdp"/><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4.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371664" y="7569539"/>
            <a:ext cx="3940704" cy="1354217"/>
          </a:xfrm>
          <a:prstGeom prst="rect">
            <a:avLst/>
          </a:prstGeom>
        </p:spPr>
        <p:txBody>
          <a:bodyPr wrap="square">
            <a:spAutoFit/>
          </a:bodyPr>
          <a:lstStyle/>
          <a:p>
            <a:pPr lvl="0">
              <a:buClr>
                <a:srgbClr val="0070C0"/>
              </a:buClr>
            </a:pPr>
            <a:r>
              <a:rPr lang="en-US" altLang="zh-TW" b="1" i="1" dirty="0">
                <a:solidFill>
                  <a:schemeClr val="tx2"/>
                </a:solidFill>
              </a:rPr>
              <a:t> System</a:t>
            </a:r>
            <a:endParaRPr lang="zh-TW" altLang="en-US" dirty="0">
              <a:solidFill>
                <a:schemeClr val="tx2"/>
              </a:solidFill>
            </a:endParaRPr>
          </a:p>
        </p:txBody>
      </p:sp>
      <p:sp>
        <p:nvSpPr>
          <p:cNvPr id="26" name="標題 15"/>
          <p:cNvSpPr txBox="1">
            <a:spLocks/>
          </p:cNvSpPr>
          <p:nvPr/>
        </p:nvSpPr>
        <p:spPr>
          <a:xfrm>
            <a:off x="4995791" y="2044564"/>
            <a:ext cx="24574672" cy="3227293"/>
          </a:xfrm>
          <a:prstGeom prst="rect">
            <a:avLst/>
          </a:prstGeom>
        </p:spPr>
        <p:txBody>
          <a:bodyPr anchor="ctr">
            <a:noAutofit/>
          </a:bodyPr>
          <a:lstStyle>
            <a:lvl1pPr>
              <a:defRPr sz="8200">
                <a:latin typeface="+mj-lt"/>
              </a:defRPr>
            </a:lvl1pPr>
          </a:lstStyle>
          <a:p>
            <a:pPr lvl="0" algn="ctr" defTabSz="3027487">
              <a:lnSpc>
                <a:spcPct val="90000"/>
              </a:lnSpc>
              <a:spcBef>
                <a:spcPct val="0"/>
              </a:spcBef>
              <a:defRPr/>
            </a:pPr>
            <a:r>
              <a:rPr lang="en-US" altLang="zh-TW" sz="8800" b="1" i="1" spc="300" dirty="0">
                <a:ea typeface="+mj-ea"/>
                <a:cs typeface="Calibri"/>
              </a:rPr>
              <a:t>Let me recommend a movie for you, </a:t>
            </a:r>
            <a:endParaRPr kumimoji="0" lang="en-US" altLang="zh-TW" sz="8800" b="1" i="1" u="none" strike="noStrike" kern="1200" cap="none" spc="300" normalizeH="0" baseline="0" noProof="0" dirty="0">
              <a:ln>
                <a:noFill/>
              </a:ln>
              <a:effectLst/>
              <a:uLnTx/>
              <a:uFillTx/>
              <a:latin typeface="+mj-lt"/>
              <a:ea typeface="+mj-ea"/>
              <a:cs typeface="Calibri"/>
            </a:endParaRPr>
          </a:p>
          <a:p>
            <a:pPr lvl="0" algn="ctr" defTabSz="3027487">
              <a:lnSpc>
                <a:spcPct val="90000"/>
              </a:lnSpc>
              <a:spcBef>
                <a:spcPct val="0"/>
              </a:spcBef>
              <a:defRPr/>
            </a:pPr>
            <a:r>
              <a:rPr lang="en-US" altLang="zh-TW" sz="8800" b="1" i="1" spc="300" dirty="0">
                <a:ea typeface="+mj-ea"/>
                <a:cs typeface="Calibri"/>
              </a:rPr>
              <a:t>Would you want to see ___ ?</a:t>
            </a:r>
            <a:endParaRPr kumimoji="0" lang="en-US" altLang="zh-TW" sz="8800" b="1" i="1" u="none" strike="noStrike" kern="1200" cap="none" spc="300" normalizeH="0" baseline="0" noProof="0" dirty="0">
              <a:ln>
                <a:noFill/>
              </a:ln>
              <a:effectLst/>
              <a:uLnTx/>
              <a:uFillTx/>
              <a:latin typeface="+mj-lt"/>
              <a:ea typeface="+mj-ea"/>
              <a:cs typeface="Calibri"/>
            </a:endParaRPr>
          </a:p>
        </p:txBody>
      </p:sp>
      <p:sp>
        <p:nvSpPr>
          <p:cNvPr id="27" name="頁尾版面配置區 4">
            <a:extLst>
              <a:ext uri="{FF2B5EF4-FFF2-40B4-BE49-F238E27FC236}">
                <a16:creationId xmlns:a16="http://schemas.microsoft.com/office/drawing/2014/main" id="{3D87157A-4969-4E5A-B0DB-27958426EAE6}"/>
              </a:ext>
            </a:extLst>
          </p:cNvPr>
          <p:cNvSpPr txBox="1">
            <a:spLocks/>
          </p:cNvSpPr>
          <p:nvPr/>
        </p:nvSpPr>
        <p:spPr>
          <a:xfrm>
            <a:off x="16911366" y="5162427"/>
            <a:ext cx="11118053" cy="2279156"/>
          </a:xfrm>
          <a:prstGeom prst="rect">
            <a:avLst/>
          </a:prstGeom>
          <a:ln>
            <a:noFill/>
          </a:ln>
        </p:spPr>
        <p:txBody>
          <a:bodyPr vert="horz" lIns="417643" tIns="208822" rIns="417643" bIns="208822" rtlCol="0" anchor="ctr"/>
          <a:lstStyle>
            <a:defPPr>
              <a:defRPr lang="zh-TW"/>
            </a:defPPr>
            <a:lvl1pPr marL="0" algn="ctr" defTabSz="4176431" rtl="0" eaLnBrk="1" latinLnBrk="0" hangingPunct="1">
              <a:defRPr sz="2000" b="1" kern="1200">
                <a:solidFill>
                  <a:schemeClr val="tx1">
                    <a:tint val="75000"/>
                  </a:schemeClr>
                </a:solidFill>
                <a:latin typeface="+mj-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a:lstStyle>
          <a:p>
            <a:pPr algn="l" defTabSz="457200">
              <a:defRPr/>
            </a:pPr>
            <a:r>
              <a:rPr lang="en-US" sz="4000" dirty="0">
                <a:solidFill>
                  <a:schemeClr val="tx2">
                    <a:lumMod val="50000"/>
                  </a:schemeClr>
                </a:solidFill>
              </a:rPr>
              <a:t>Li-</a:t>
            </a:r>
            <a:r>
              <a:rPr lang="en-US" sz="4000" dirty="0" err="1">
                <a:solidFill>
                  <a:schemeClr val="tx2">
                    <a:lumMod val="50000"/>
                  </a:schemeClr>
                </a:solidFill>
              </a:rPr>
              <a:t>Jin</a:t>
            </a:r>
            <a:r>
              <a:rPr lang="en-US" sz="4000" dirty="0">
                <a:solidFill>
                  <a:schemeClr val="tx2">
                    <a:lumMod val="50000"/>
                  </a:schemeClr>
                </a:solidFill>
              </a:rPr>
              <a:t> Huang                                            </a:t>
            </a:r>
            <a:br>
              <a:rPr lang="en-US" sz="4000" dirty="0">
                <a:solidFill>
                  <a:schemeClr val="tx2">
                    <a:lumMod val="50000"/>
                  </a:schemeClr>
                </a:solidFill>
              </a:rPr>
            </a:br>
            <a:r>
              <a:rPr lang="en-US" sz="4000" dirty="0">
                <a:solidFill>
                  <a:schemeClr val="tx2">
                    <a:lumMod val="50000"/>
                  </a:schemeClr>
                </a:solidFill>
              </a:rPr>
              <a:t>National Cheng Kung University Tainan, Taiwan                                                                     </a:t>
            </a:r>
            <a:br>
              <a:rPr lang="en-US" sz="4000" dirty="0">
                <a:solidFill>
                  <a:schemeClr val="tx2">
                    <a:lumMod val="50000"/>
                  </a:schemeClr>
                </a:solidFill>
              </a:rPr>
            </a:br>
            <a:r>
              <a:rPr lang="en-US" sz="4000" dirty="0">
                <a:solidFill>
                  <a:schemeClr val="tx2">
                    <a:lumMod val="50000"/>
                  </a:schemeClr>
                </a:solidFill>
              </a:rPr>
              <a:t>ftsim1216@iir.csie.ncku.edu.tw    </a:t>
            </a:r>
            <a:endParaRPr lang="zh-TW" altLang="en-US" sz="4000" dirty="0"/>
          </a:p>
        </p:txBody>
      </p:sp>
      <p:sp>
        <p:nvSpPr>
          <p:cNvPr id="3" name="矩形 2">
            <a:extLst>
              <a:ext uri="{FF2B5EF4-FFF2-40B4-BE49-F238E27FC236}">
                <a16:creationId xmlns:a16="http://schemas.microsoft.com/office/drawing/2014/main" id="{525D0EE1-11CF-4A7F-9BBC-DC297E0B0057}"/>
              </a:ext>
            </a:extLst>
          </p:cNvPr>
          <p:cNvSpPr/>
          <p:nvPr/>
        </p:nvSpPr>
        <p:spPr>
          <a:xfrm>
            <a:off x="17285530" y="7601059"/>
            <a:ext cx="10715304" cy="1938992"/>
          </a:xfrm>
          <a:prstGeom prst="rect">
            <a:avLst/>
          </a:prstGeom>
        </p:spPr>
        <p:txBody>
          <a:bodyPr wrap="square">
            <a:spAutoFit/>
          </a:bodyPr>
          <a:lstStyle/>
          <a:p>
            <a:r>
              <a:rPr lang="en-US" altLang="zh-TW" sz="4000" b="1" dirty="0">
                <a:solidFill>
                  <a:schemeClr val="tx2">
                    <a:lumMod val="50000"/>
                  </a:schemeClr>
                </a:solidFill>
                <a:latin typeface="+mj-lt"/>
                <a:ea typeface="新細明體"/>
                <a:cs typeface="Arial"/>
              </a:rPr>
              <a:t>Pei-Chen Tsai</a:t>
            </a:r>
          </a:p>
          <a:p>
            <a:r>
              <a:rPr lang="en-US" altLang="zh-TW" sz="4000" b="1" dirty="0">
                <a:solidFill>
                  <a:schemeClr val="tx2">
                    <a:lumMod val="50000"/>
                  </a:schemeClr>
                </a:solidFill>
                <a:latin typeface="+mj-lt"/>
                <a:ea typeface="新細明體"/>
                <a:cs typeface="Arial"/>
              </a:rPr>
              <a:t>National Cheng Kung University Tainan</a:t>
            </a:r>
            <a:r>
              <a:rPr lang="zh-TW" altLang="en-US" sz="4000" b="1" dirty="0">
                <a:solidFill>
                  <a:schemeClr val="tx2">
                    <a:lumMod val="50000"/>
                  </a:schemeClr>
                </a:solidFill>
                <a:latin typeface="+mj-lt"/>
                <a:ea typeface="新細明體"/>
                <a:cs typeface="Arial"/>
              </a:rPr>
              <a:t>, Taiwan</a:t>
            </a:r>
          </a:p>
          <a:p>
            <a:r>
              <a:rPr lang="en-US" altLang="zh-TW" sz="4000" b="1" dirty="0">
                <a:solidFill>
                  <a:schemeClr val="tx2">
                    <a:lumMod val="50000"/>
                  </a:schemeClr>
                </a:solidFill>
                <a:latin typeface="+mj-lt"/>
                <a:ea typeface="新細明體"/>
                <a:cs typeface="Arial"/>
              </a:rPr>
              <a:t>Sophie52052@gmail.com</a:t>
            </a:r>
            <a:endParaRPr lang="zh-TW" altLang="en-US" sz="4000" b="1" dirty="0">
              <a:solidFill>
                <a:schemeClr val="tx2">
                  <a:lumMod val="50000"/>
                </a:schemeClr>
              </a:solidFill>
              <a:latin typeface="+mj-lt"/>
            </a:endParaRPr>
          </a:p>
        </p:txBody>
      </p:sp>
      <p:pic>
        <p:nvPicPr>
          <p:cNvPr id="1026" name="Picture 2" descr="「電影PNG」的圖片搜尋結果">
            <a:extLst>
              <a:ext uri="{FF2B5EF4-FFF2-40B4-BE49-F238E27FC236}">
                <a16:creationId xmlns:a16="http://schemas.microsoft.com/office/drawing/2014/main" id="{D454FAE0-935F-4E43-A7CA-67402AE8B3D9}"/>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10000" b="90000" l="5385" r="94615">
                        <a14:foregroundMark x1="60769" y1="25385" x2="57692" y2="35769"/>
                        <a14:foregroundMark x1="6154" y1="43077" x2="5385" y2="49231"/>
                        <a14:foregroundMark x1="63846" y1="88077" x2="71923" y2="89231"/>
                        <a14:foregroundMark x1="89231" y1="90000" x2="94615" y2="90000"/>
                      </a14:backgroundRemoval>
                    </a14:imgEffect>
                  </a14:imgLayer>
                </a14:imgProps>
              </a:ext>
              <a:ext uri="{28A0092B-C50C-407E-A947-70E740481C1C}">
                <a14:useLocalDpi xmlns:a14="http://schemas.microsoft.com/office/drawing/2010/main" val="0"/>
              </a:ext>
            </a:extLst>
          </a:blip>
          <a:srcRect/>
          <a:stretch>
            <a:fillRect/>
          </a:stretch>
        </p:blipFill>
        <p:spPr bwMode="auto">
          <a:xfrm>
            <a:off x="3457172" y="5301715"/>
            <a:ext cx="614461" cy="614461"/>
          </a:xfrm>
          <a:prstGeom prst="rect">
            <a:avLst/>
          </a:prstGeom>
          <a:noFill/>
          <a:extLst>
            <a:ext uri="{909E8E84-426E-40DD-AFC4-6F175D3DCCD1}">
              <a14:hiddenFill xmlns:a14="http://schemas.microsoft.com/office/drawing/2010/main">
                <a:solidFill>
                  <a:srgbClr val="FFFFFF"/>
                </a:solidFill>
              </a14:hiddenFill>
            </a:ext>
          </a:extLst>
        </p:spPr>
      </p:pic>
      <p:pic>
        <p:nvPicPr>
          <p:cNvPr id="1029" name="圖片 1028">
            <a:extLst>
              <a:ext uri="{FF2B5EF4-FFF2-40B4-BE49-F238E27FC236}">
                <a16:creationId xmlns:a16="http://schemas.microsoft.com/office/drawing/2014/main" id="{A04D5739-F992-462E-8534-7FE604E2EDC2}"/>
              </a:ext>
            </a:extLst>
          </p:cNvPr>
          <p:cNvPicPr>
            <a:picLocks noChangeAspect="1"/>
          </p:cNvPicPr>
          <p:nvPr/>
        </p:nvPicPr>
        <p:blipFill rotWithShape="1">
          <a:blip r:embed="rId4"/>
          <a:srcRect l="37526" t="11937" r="34969" b="71053"/>
          <a:stretch/>
        </p:blipFill>
        <p:spPr>
          <a:xfrm>
            <a:off x="1901798" y="7438511"/>
            <a:ext cx="1761980" cy="2264087"/>
          </a:xfrm>
          <a:prstGeom prst="rect">
            <a:avLst/>
          </a:prstGeom>
        </p:spPr>
      </p:pic>
      <p:sp>
        <p:nvSpPr>
          <p:cNvPr id="203" name="矩形 202">
            <a:extLst>
              <a:ext uri="{FF2B5EF4-FFF2-40B4-BE49-F238E27FC236}">
                <a16:creationId xmlns:a16="http://schemas.microsoft.com/office/drawing/2014/main" id="{EBDB5F92-8111-42D4-A30E-00D6976D0FD7}"/>
              </a:ext>
            </a:extLst>
          </p:cNvPr>
          <p:cNvSpPr/>
          <p:nvPr/>
        </p:nvSpPr>
        <p:spPr>
          <a:xfrm>
            <a:off x="3917676" y="28089728"/>
            <a:ext cx="6200089" cy="1354217"/>
          </a:xfrm>
          <a:prstGeom prst="rect">
            <a:avLst/>
          </a:prstGeom>
        </p:spPr>
        <p:txBody>
          <a:bodyPr wrap="square">
            <a:spAutoFit/>
          </a:bodyPr>
          <a:lstStyle/>
          <a:p>
            <a:pPr lvl="0">
              <a:buClr>
                <a:srgbClr val="0070C0"/>
              </a:buClr>
            </a:pPr>
            <a:r>
              <a:rPr lang="en-US" altLang="zh-TW" b="1" i="1" dirty="0">
                <a:solidFill>
                  <a:schemeClr val="tx2"/>
                </a:solidFill>
              </a:rPr>
              <a:t> Introduction</a:t>
            </a:r>
            <a:endParaRPr lang="zh-TW" altLang="en-US" dirty="0">
              <a:solidFill>
                <a:schemeClr val="tx2"/>
              </a:solidFill>
            </a:endParaRPr>
          </a:p>
        </p:txBody>
      </p:sp>
      <p:pic>
        <p:nvPicPr>
          <p:cNvPr id="204" name="圖片 203">
            <a:extLst>
              <a:ext uri="{FF2B5EF4-FFF2-40B4-BE49-F238E27FC236}">
                <a16:creationId xmlns:a16="http://schemas.microsoft.com/office/drawing/2014/main" id="{F57843E0-6A4A-4CF5-A10B-A3359AD1CFE1}"/>
              </a:ext>
            </a:extLst>
          </p:cNvPr>
          <p:cNvPicPr>
            <a:picLocks noChangeAspect="1"/>
          </p:cNvPicPr>
          <p:nvPr/>
        </p:nvPicPr>
        <p:blipFill rotWithShape="1">
          <a:blip r:embed="rId4"/>
          <a:srcRect l="37526" t="11937" r="34969" b="71053"/>
          <a:stretch/>
        </p:blipFill>
        <p:spPr>
          <a:xfrm>
            <a:off x="2360783" y="27709127"/>
            <a:ext cx="1761980" cy="2264087"/>
          </a:xfrm>
          <a:prstGeom prst="rect">
            <a:avLst/>
          </a:prstGeom>
        </p:spPr>
      </p:pic>
      <p:sp>
        <p:nvSpPr>
          <p:cNvPr id="205" name="文字方塊 204">
            <a:extLst>
              <a:ext uri="{FF2B5EF4-FFF2-40B4-BE49-F238E27FC236}">
                <a16:creationId xmlns:a16="http://schemas.microsoft.com/office/drawing/2014/main" id="{AB0010AC-1857-4ED6-A896-EB3B30189EBE}"/>
              </a:ext>
            </a:extLst>
          </p:cNvPr>
          <p:cNvSpPr txBox="1"/>
          <p:nvPr/>
        </p:nvSpPr>
        <p:spPr>
          <a:xfrm>
            <a:off x="12098620" y="26961072"/>
            <a:ext cx="7132404" cy="707886"/>
          </a:xfrm>
          <a:prstGeom prst="rect">
            <a:avLst/>
          </a:prstGeom>
          <a:noFill/>
        </p:spPr>
        <p:txBody>
          <a:bodyPr wrap="square" rtlCol="0">
            <a:spAutoFit/>
          </a:bodyPr>
          <a:lstStyle/>
          <a:p>
            <a:r>
              <a:rPr lang="en-US" altLang="zh-TW" sz="4000" dirty="0"/>
              <a:t>Fig. 2. The frame of </a:t>
            </a:r>
            <a:r>
              <a:rPr lang="en-US" altLang="zh-TW" sz="4000" dirty="0" err="1"/>
              <a:t>Movier</a:t>
            </a:r>
            <a:r>
              <a:rPr lang="en-US" altLang="zh-TW" sz="4000" dirty="0"/>
              <a:t> (APP)</a:t>
            </a:r>
          </a:p>
        </p:txBody>
      </p:sp>
      <p:sp>
        <p:nvSpPr>
          <p:cNvPr id="207" name="文字方塊 206">
            <a:extLst>
              <a:ext uri="{FF2B5EF4-FFF2-40B4-BE49-F238E27FC236}">
                <a16:creationId xmlns:a16="http://schemas.microsoft.com/office/drawing/2014/main" id="{C511A803-A373-44E5-BCB0-459D0A996A3C}"/>
              </a:ext>
            </a:extLst>
          </p:cNvPr>
          <p:cNvSpPr txBox="1"/>
          <p:nvPr/>
        </p:nvSpPr>
        <p:spPr>
          <a:xfrm>
            <a:off x="4338787" y="29792311"/>
            <a:ext cx="7132404" cy="1077218"/>
          </a:xfrm>
          <a:prstGeom prst="rect">
            <a:avLst/>
          </a:prstGeom>
          <a:noFill/>
        </p:spPr>
        <p:txBody>
          <a:bodyPr wrap="square" rtlCol="0" anchor="t">
            <a:spAutoFit/>
          </a:bodyPr>
          <a:lstStyle/>
          <a:p>
            <a:r>
              <a:rPr lang="en-US" altLang="zh-TW" sz="6400" b="1" dirty="0">
                <a:solidFill>
                  <a:schemeClr val="accent1">
                    <a:lumMod val="50000"/>
                  </a:schemeClr>
                </a:solidFill>
                <a:latin typeface="Times New Roman" panose="02020603050405020304" pitchFamily="18" charset="0"/>
                <a:cs typeface="Times New Roman" panose="02020603050405020304" pitchFamily="18" charset="0"/>
              </a:rPr>
              <a:t>1. Implementation</a:t>
            </a:r>
            <a:endParaRPr lang="zh-TW" altLang="en-US" sz="64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208" name="文字方塊 207">
            <a:extLst>
              <a:ext uri="{FF2B5EF4-FFF2-40B4-BE49-F238E27FC236}">
                <a16:creationId xmlns:a16="http://schemas.microsoft.com/office/drawing/2014/main" id="{5FF246C3-0D91-42BB-96E3-461699C13EA7}"/>
              </a:ext>
            </a:extLst>
          </p:cNvPr>
          <p:cNvSpPr txBox="1"/>
          <p:nvPr/>
        </p:nvSpPr>
        <p:spPr>
          <a:xfrm>
            <a:off x="4549629" y="31065320"/>
            <a:ext cx="11331153" cy="3170099"/>
          </a:xfrm>
          <a:prstGeom prst="rect">
            <a:avLst/>
          </a:prstGeom>
          <a:noFill/>
        </p:spPr>
        <p:txBody>
          <a:bodyPr wrap="square" rtlCol="0" anchor="ctr">
            <a:spAutoFit/>
          </a:bodyPr>
          <a:lstStyle/>
          <a:p>
            <a:pPr algn="just"/>
            <a:r>
              <a:rPr lang="en-US" altLang="zh-TW" sz="4000" dirty="0">
                <a:solidFill>
                  <a:schemeClr val="accent1">
                    <a:lumMod val="50000"/>
                  </a:schemeClr>
                </a:solidFill>
              </a:rPr>
              <a:t>        We use “</a:t>
            </a:r>
            <a:r>
              <a:rPr lang="en-US" altLang="zh-TW" sz="4000" dirty="0" err="1">
                <a:solidFill>
                  <a:schemeClr val="accent1">
                    <a:lumMod val="50000"/>
                  </a:schemeClr>
                </a:solidFill>
              </a:rPr>
              <a:t>Movielens</a:t>
            </a:r>
            <a:r>
              <a:rPr lang="en-US" altLang="zh-TW" sz="4000" dirty="0">
                <a:solidFill>
                  <a:schemeClr val="accent1">
                    <a:lumMod val="50000"/>
                  </a:schemeClr>
                </a:solidFill>
              </a:rPr>
              <a:t>" dataset to create the sparse user-item interaction matrix. Then we separate the user-item interaction matrix into train and test dataset by removing some of the interactions from per user and pretend that we never seen them.</a:t>
            </a:r>
            <a:endParaRPr lang="zh-TW" altLang="en-US" sz="4000" dirty="0">
              <a:solidFill>
                <a:schemeClr val="accent1">
                  <a:lumMod val="50000"/>
                </a:schemeClr>
              </a:solidFill>
              <a:latin typeface="+mn-lt"/>
            </a:endParaRPr>
          </a:p>
        </p:txBody>
      </p:sp>
      <p:sp>
        <p:nvSpPr>
          <p:cNvPr id="209" name="文字方塊 208">
            <a:extLst>
              <a:ext uri="{FF2B5EF4-FFF2-40B4-BE49-F238E27FC236}">
                <a16:creationId xmlns:a16="http://schemas.microsoft.com/office/drawing/2014/main" id="{2BE27A35-9F0D-4451-BFEF-D20B86773B0A}"/>
              </a:ext>
            </a:extLst>
          </p:cNvPr>
          <p:cNvSpPr txBox="1"/>
          <p:nvPr/>
        </p:nvSpPr>
        <p:spPr>
          <a:xfrm>
            <a:off x="4549629" y="34531097"/>
            <a:ext cx="11331153" cy="3785652"/>
          </a:xfrm>
          <a:prstGeom prst="rect">
            <a:avLst/>
          </a:prstGeom>
          <a:noFill/>
        </p:spPr>
        <p:txBody>
          <a:bodyPr wrap="square" rtlCol="0" anchor="ctr">
            <a:spAutoFit/>
          </a:bodyPr>
          <a:lstStyle/>
          <a:p>
            <a:pPr algn="just"/>
            <a:r>
              <a:rPr lang="en-US" altLang="zh-TW" sz="4000" dirty="0">
                <a:solidFill>
                  <a:schemeClr val="accent1">
                    <a:lumMod val="50000"/>
                  </a:schemeClr>
                </a:solidFill>
              </a:rPr>
              <a:t>        We use Bayesian Personalized Ranking (BPR) for implicit feedback data to obtain the predicted ratings for every users and items by doing a dot product of the learned user and item vectors. The result will be stored to avoid computing it every time, thus there will only be an overhead the first time.</a:t>
            </a:r>
            <a:endParaRPr lang="zh-TW" altLang="en-US" sz="4000" dirty="0">
              <a:solidFill>
                <a:schemeClr val="accent1">
                  <a:lumMod val="50000"/>
                </a:schemeClr>
              </a:solidFill>
              <a:latin typeface="+mn-lt"/>
            </a:endParaRPr>
          </a:p>
        </p:txBody>
      </p:sp>
      <p:grpSp>
        <p:nvGrpSpPr>
          <p:cNvPr id="1034" name="群組 1033">
            <a:extLst>
              <a:ext uri="{FF2B5EF4-FFF2-40B4-BE49-F238E27FC236}">
                <a16:creationId xmlns:a16="http://schemas.microsoft.com/office/drawing/2014/main" id="{163A2EEB-943C-4727-B311-9931B89018CC}"/>
              </a:ext>
            </a:extLst>
          </p:cNvPr>
          <p:cNvGrpSpPr/>
          <p:nvPr/>
        </p:nvGrpSpPr>
        <p:grpSpPr>
          <a:xfrm>
            <a:off x="2003220" y="15746577"/>
            <a:ext cx="27394351" cy="11002309"/>
            <a:chOff x="2032096" y="9290536"/>
            <a:chExt cx="27394351" cy="11002309"/>
          </a:xfrm>
        </p:grpSpPr>
        <p:pic>
          <p:nvPicPr>
            <p:cNvPr id="5" name="圖片 4">
              <a:extLst>
                <a:ext uri="{FF2B5EF4-FFF2-40B4-BE49-F238E27FC236}">
                  <a16:creationId xmlns:a16="http://schemas.microsoft.com/office/drawing/2014/main" id="{17B981EE-BFC1-43D7-AC85-6B2D0552D811}"/>
                </a:ext>
              </a:extLst>
            </p:cNvPr>
            <p:cNvPicPr>
              <a:picLocks noChangeAspect="1"/>
            </p:cNvPicPr>
            <p:nvPr/>
          </p:nvPicPr>
          <p:blipFill rotWithShape="1">
            <a:blip r:embed="rId5"/>
            <a:srcRect t="10551" b="53898"/>
            <a:stretch/>
          </p:blipFill>
          <p:spPr>
            <a:xfrm>
              <a:off x="2032096" y="9333374"/>
              <a:ext cx="6706295" cy="4907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24" name="圖片 1023">
              <a:extLst>
                <a:ext uri="{FF2B5EF4-FFF2-40B4-BE49-F238E27FC236}">
                  <a16:creationId xmlns:a16="http://schemas.microsoft.com/office/drawing/2014/main" id="{BE030646-483D-4BC0-8014-0137F9324D82}"/>
                </a:ext>
              </a:extLst>
            </p:cNvPr>
            <p:cNvPicPr>
              <a:picLocks noChangeAspect="1"/>
            </p:cNvPicPr>
            <p:nvPr/>
          </p:nvPicPr>
          <p:blipFill rotWithShape="1">
            <a:blip r:embed="rId5"/>
            <a:srcRect t="56154" b="6514"/>
            <a:stretch/>
          </p:blipFill>
          <p:spPr>
            <a:xfrm>
              <a:off x="8870477" y="9295862"/>
              <a:ext cx="6700485" cy="4907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27" name="圖片 1026">
              <a:extLst>
                <a:ext uri="{FF2B5EF4-FFF2-40B4-BE49-F238E27FC236}">
                  <a16:creationId xmlns:a16="http://schemas.microsoft.com/office/drawing/2014/main" id="{C8307AE2-465F-4498-942F-68B500A2AFA1}"/>
                </a:ext>
              </a:extLst>
            </p:cNvPr>
            <p:cNvPicPr>
              <a:picLocks noChangeAspect="1"/>
            </p:cNvPicPr>
            <p:nvPr/>
          </p:nvPicPr>
          <p:blipFill rotWithShape="1">
            <a:blip r:embed="rId6"/>
            <a:srcRect t="15431" b="40250"/>
            <a:stretch/>
          </p:blipFill>
          <p:spPr>
            <a:xfrm>
              <a:off x="15693698" y="9295862"/>
              <a:ext cx="6452135" cy="49451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30" name="圖片 1029">
              <a:extLst>
                <a:ext uri="{FF2B5EF4-FFF2-40B4-BE49-F238E27FC236}">
                  <a16:creationId xmlns:a16="http://schemas.microsoft.com/office/drawing/2014/main" id="{027F9C5F-8A13-4A3D-9190-DD1C37A8D079}"/>
                </a:ext>
              </a:extLst>
            </p:cNvPr>
            <p:cNvPicPr>
              <a:picLocks noChangeAspect="1"/>
            </p:cNvPicPr>
            <p:nvPr/>
          </p:nvPicPr>
          <p:blipFill rotWithShape="1">
            <a:blip r:embed="rId7"/>
            <a:srcRect t="8127" b="34430"/>
            <a:stretch/>
          </p:blipFill>
          <p:spPr>
            <a:xfrm>
              <a:off x="22268779" y="9290536"/>
              <a:ext cx="7157668" cy="109644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31" name="圖片 1030">
              <a:extLst>
                <a:ext uri="{FF2B5EF4-FFF2-40B4-BE49-F238E27FC236}">
                  <a16:creationId xmlns:a16="http://schemas.microsoft.com/office/drawing/2014/main" id="{5E014522-D807-450C-A602-38C75353D00A}"/>
                </a:ext>
              </a:extLst>
            </p:cNvPr>
            <p:cNvPicPr>
              <a:picLocks noChangeAspect="1"/>
            </p:cNvPicPr>
            <p:nvPr/>
          </p:nvPicPr>
          <p:blipFill rotWithShape="1">
            <a:blip r:embed="rId8"/>
            <a:srcRect t="14545" b="37015"/>
            <a:stretch/>
          </p:blipFill>
          <p:spPr>
            <a:xfrm>
              <a:off x="8875291" y="14419486"/>
              <a:ext cx="6818407" cy="58695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32" name="圖片 1031">
              <a:extLst>
                <a:ext uri="{FF2B5EF4-FFF2-40B4-BE49-F238E27FC236}">
                  <a16:creationId xmlns:a16="http://schemas.microsoft.com/office/drawing/2014/main" id="{F87D8416-6A9C-4AF7-AD9D-089D141D33F0}"/>
                </a:ext>
              </a:extLst>
            </p:cNvPr>
            <p:cNvPicPr>
              <a:picLocks noChangeAspect="1"/>
            </p:cNvPicPr>
            <p:nvPr/>
          </p:nvPicPr>
          <p:blipFill rotWithShape="1">
            <a:blip r:embed="rId9"/>
            <a:srcRect l="442" t="5692" r="-442" b="79370"/>
            <a:stretch/>
          </p:blipFill>
          <p:spPr>
            <a:xfrm>
              <a:off x="15830598" y="14419485"/>
              <a:ext cx="6315235" cy="586952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33" name="圖片 1032">
              <a:extLst>
                <a:ext uri="{FF2B5EF4-FFF2-40B4-BE49-F238E27FC236}">
                  <a16:creationId xmlns:a16="http://schemas.microsoft.com/office/drawing/2014/main" id="{E4BD089C-3417-455D-AAD5-8299A47FFD93}"/>
                </a:ext>
              </a:extLst>
            </p:cNvPr>
            <p:cNvPicPr>
              <a:picLocks noChangeAspect="1"/>
            </p:cNvPicPr>
            <p:nvPr/>
          </p:nvPicPr>
          <p:blipFill rotWithShape="1">
            <a:blip r:embed="rId10"/>
            <a:srcRect t="16631" b="34021"/>
            <a:stretch/>
          </p:blipFill>
          <p:spPr>
            <a:xfrm>
              <a:off x="2041051" y="14419486"/>
              <a:ext cx="6697340" cy="587335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sp>
        <p:nvSpPr>
          <p:cNvPr id="214" name="文字方塊 213">
            <a:extLst>
              <a:ext uri="{FF2B5EF4-FFF2-40B4-BE49-F238E27FC236}">
                <a16:creationId xmlns:a16="http://schemas.microsoft.com/office/drawing/2014/main" id="{2FA4098C-6384-47C0-B247-95D0DEA14B57}"/>
              </a:ext>
            </a:extLst>
          </p:cNvPr>
          <p:cNvSpPr txBox="1"/>
          <p:nvPr/>
        </p:nvSpPr>
        <p:spPr>
          <a:xfrm>
            <a:off x="4549629" y="38612427"/>
            <a:ext cx="11331152" cy="3170099"/>
          </a:xfrm>
          <a:prstGeom prst="rect">
            <a:avLst/>
          </a:prstGeom>
          <a:noFill/>
        </p:spPr>
        <p:txBody>
          <a:bodyPr wrap="square" rtlCol="0" anchor="ctr">
            <a:spAutoFit/>
          </a:bodyPr>
          <a:lstStyle/>
          <a:p>
            <a:pPr algn="just"/>
            <a:r>
              <a:rPr lang="en-US" altLang="zh-TW" sz="4000" dirty="0">
                <a:solidFill>
                  <a:schemeClr val="accent1">
                    <a:lumMod val="50000"/>
                  </a:schemeClr>
                </a:solidFill>
              </a:rPr>
              <a:t>        Finally, we recommend the top N ranked items for user , excluding the movies that they already watched. Besides, we also return the top N similar items for similar one, where cosine distance is used as the distance metric.</a:t>
            </a:r>
            <a:endParaRPr lang="zh-TW" altLang="en-US" sz="4000" dirty="0">
              <a:solidFill>
                <a:schemeClr val="accent1">
                  <a:lumMod val="50000"/>
                </a:schemeClr>
              </a:solidFill>
              <a:latin typeface="+mn-lt"/>
            </a:endParaRPr>
          </a:p>
        </p:txBody>
      </p:sp>
      <p:sp>
        <p:nvSpPr>
          <p:cNvPr id="217" name="文字方塊 216">
            <a:extLst>
              <a:ext uri="{FF2B5EF4-FFF2-40B4-BE49-F238E27FC236}">
                <a16:creationId xmlns:a16="http://schemas.microsoft.com/office/drawing/2014/main" id="{78BB1513-37AE-411B-B085-9AEF975CCAEC}"/>
              </a:ext>
            </a:extLst>
          </p:cNvPr>
          <p:cNvSpPr txBox="1"/>
          <p:nvPr/>
        </p:nvSpPr>
        <p:spPr>
          <a:xfrm>
            <a:off x="11571426" y="14503688"/>
            <a:ext cx="7941319" cy="707886"/>
          </a:xfrm>
          <a:prstGeom prst="rect">
            <a:avLst/>
          </a:prstGeom>
          <a:noFill/>
        </p:spPr>
        <p:txBody>
          <a:bodyPr wrap="square" rtlCol="0">
            <a:spAutoFit/>
          </a:bodyPr>
          <a:lstStyle/>
          <a:p>
            <a:r>
              <a:rPr lang="en-US" altLang="zh-TW" sz="4000" dirty="0"/>
              <a:t>Fig. 1. The framework of </a:t>
            </a:r>
            <a:r>
              <a:rPr lang="en-US" altLang="zh-TW" sz="4000" dirty="0" err="1"/>
              <a:t>Movier</a:t>
            </a:r>
            <a:r>
              <a:rPr lang="en-US" altLang="zh-TW" sz="4000" dirty="0"/>
              <a:t> (APP)</a:t>
            </a:r>
            <a:endParaRPr lang="zh-TW" altLang="en-US" sz="4000" dirty="0"/>
          </a:p>
        </p:txBody>
      </p:sp>
      <p:grpSp>
        <p:nvGrpSpPr>
          <p:cNvPr id="1045" name="群組 1044">
            <a:extLst>
              <a:ext uri="{FF2B5EF4-FFF2-40B4-BE49-F238E27FC236}">
                <a16:creationId xmlns:a16="http://schemas.microsoft.com/office/drawing/2014/main" id="{97E58E3C-0213-456E-9415-B32301C7ED57}"/>
              </a:ext>
            </a:extLst>
          </p:cNvPr>
          <p:cNvGrpSpPr/>
          <p:nvPr/>
        </p:nvGrpSpPr>
        <p:grpSpPr>
          <a:xfrm>
            <a:off x="4707028" y="9915737"/>
            <a:ext cx="22189388" cy="4439096"/>
            <a:chOff x="5119951" y="9151987"/>
            <a:chExt cx="22189388" cy="4439096"/>
          </a:xfrm>
        </p:grpSpPr>
        <p:sp>
          <p:nvSpPr>
            <p:cNvPr id="1042" name="矩形 1041">
              <a:extLst>
                <a:ext uri="{FF2B5EF4-FFF2-40B4-BE49-F238E27FC236}">
                  <a16:creationId xmlns:a16="http://schemas.microsoft.com/office/drawing/2014/main" id="{6FF1DF78-65C0-42CA-A7BE-6254F4C42363}"/>
                </a:ext>
              </a:extLst>
            </p:cNvPr>
            <p:cNvSpPr/>
            <p:nvPr/>
          </p:nvSpPr>
          <p:spPr>
            <a:xfrm>
              <a:off x="5119951" y="9151987"/>
              <a:ext cx="22189388" cy="443909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1044" name="群組 1043">
              <a:extLst>
                <a:ext uri="{FF2B5EF4-FFF2-40B4-BE49-F238E27FC236}">
                  <a16:creationId xmlns:a16="http://schemas.microsoft.com/office/drawing/2014/main" id="{4145858F-26FA-4C29-81A1-813E2DC11236}"/>
                </a:ext>
              </a:extLst>
            </p:cNvPr>
            <p:cNvGrpSpPr/>
            <p:nvPr/>
          </p:nvGrpSpPr>
          <p:grpSpPr>
            <a:xfrm>
              <a:off x="5634931" y="9485637"/>
              <a:ext cx="21282561" cy="3821136"/>
              <a:chOff x="6132164" y="9352076"/>
              <a:chExt cx="21282561" cy="3821136"/>
            </a:xfrm>
          </p:grpSpPr>
          <p:pic>
            <p:nvPicPr>
              <p:cNvPr id="1035" name="Picture 6" descr="「line」的圖片搜尋結果">
                <a:extLst>
                  <a:ext uri="{FF2B5EF4-FFF2-40B4-BE49-F238E27FC236}">
                    <a16:creationId xmlns:a16="http://schemas.microsoft.com/office/drawing/2014/main" id="{5AB4841B-6F58-469C-BF10-A985CDA31A2A}"/>
                  </a:ext>
                </a:extLst>
              </p:cNvPr>
              <p:cNvPicPr>
                <a:picLocks noChangeAspect="1" noChangeArrowheads="1"/>
              </p:cNvPicPr>
              <p:nvPr/>
            </p:nvPicPr>
            <p:blipFill rotWithShape="1">
              <a:blip r:embed="rId11">
                <a:extLst>
                  <a:ext uri="{BEBA8EAE-BF5A-486C-A8C5-ECC9F3942E4B}">
                    <a14:imgProps xmlns:a14="http://schemas.microsoft.com/office/drawing/2010/main">
                      <a14:imgLayer r:embed="rId12">
                        <a14:imgEffect>
                          <a14:backgroundRemoval t="10000" b="90000" l="10000" r="90000">
                            <a14:foregroundMark x1="37695" y1="44400" x2="41406" y2="47600"/>
                            <a14:foregroundMark x1="39453" y1="51600" x2="44531" y2="55200"/>
                            <a14:foregroundMark x1="44531" y1="42000" x2="54688" y2="47200"/>
                            <a14:foregroundMark x1="54688" y1="47200" x2="58984" y2="46800"/>
                            <a14:foregroundMark x1="58789" y1="33200" x2="58984" y2="52400"/>
                            <a14:foregroundMark x1="55469" y1="39200" x2="54297" y2="42000"/>
                            <a14:foregroundMark x1="50781" y1="50800" x2="45508" y2="47600"/>
                          </a14:backgroundRemoval>
                        </a14:imgEffect>
                      </a14:imgLayer>
                    </a14:imgProps>
                  </a:ext>
                  <a:ext uri="{28A0092B-C50C-407E-A947-70E740481C1C}">
                    <a14:useLocalDpi xmlns:a14="http://schemas.microsoft.com/office/drawing/2010/main" val="0"/>
                  </a:ext>
                </a:extLst>
              </a:blip>
              <a:srcRect l="30208" t="10496" r="29926" b="10881"/>
              <a:stretch/>
            </p:blipFill>
            <p:spPr bwMode="auto">
              <a:xfrm>
                <a:off x="15365132" y="10190551"/>
                <a:ext cx="2421403" cy="2331722"/>
              </a:xfrm>
              <a:prstGeom prst="rect">
                <a:avLst/>
              </a:prstGeom>
              <a:noFill/>
              <a:extLst>
                <a:ext uri="{909E8E84-426E-40DD-AFC4-6F175D3DCCD1}">
                  <a14:hiddenFill xmlns:a14="http://schemas.microsoft.com/office/drawing/2010/main">
                    <a:solidFill>
                      <a:srgbClr val="FFFFFF"/>
                    </a:solidFill>
                  </a14:hiddenFill>
                </a:ext>
              </a:extLst>
            </p:spPr>
          </p:pic>
          <p:sp>
            <p:nvSpPr>
              <p:cNvPr id="216" name="MH_Entry_1">
                <a:extLst>
                  <a:ext uri="{FF2B5EF4-FFF2-40B4-BE49-F238E27FC236}">
                    <a16:creationId xmlns:a16="http://schemas.microsoft.com/office/drawing/2014/main" id="{8A38E61F-2ADC-4B23-A720-265A3FF3D1CC}"/>
                  </a:ext>
                </a:extLst>
              </p:cNvPr>
              <p:cNvSpPr>
                <a:spLocks noChangeArrowheads="1"/>
              </p:cNvSpPr>
              <p:nvPr/>
            </p:nvSpPr>
            <p:spPr bwMode="auto">
              <a:xfrm>
                <a:off x="24201968" y="9398362"/>
                <a:ext cx="3212757" cy="3774850"/>
              </a:xfrm>
              <a:prstGeom prst="roundRect">
                <a:avLst>
                  <a:gd name="adj" fmla="val 9120"/>
                </a:avLst>
              </a:prstGeom>
              <a:solidFill>
                <a:schemeClr val="accent3"/>
              </a:solidFill>
              <a:ln>
                <a:solidFill>
                  <a:schemeClr val="tx1"/>
                </a:solidFill>
              </a:ln>
              <a:extLst/>
            </p:spPr>
            <p:txBody>
              <a:bodyPr anchor="ctr"/>
              <a:lstStyle>
                <a:lvl1pPr eaLnBrk="0" hangingPunct="0">
                  <a:lnSpc>
                    <a:spcPct val="90000"/>
                  </a:lnSpc>
                  <a:spcBef>
                    <a:spcPts val="1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lnSpc>
                    <a:spcPct val="90000"/>
                  </a:lnSpc>
                  <a:spcBef>
                    <a:spcPts val="5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lnSpc>
                    <a:spcPct val="90000"/>
                  </a:lnSpc>
                  <a:spcBef>
                    <a:spcPts val="5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None/>
                </a:pPr>
                <a:r>
                  <a:rPr lang="en-US" altLang="zh-CN" sz="5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BPR</a:t>
                </a:r>
              </a:p>
              <a:p>
                <a:pPr algn="ctr" eaLnBrk="1" hangingPunct="1">
                  <a:lnSpc>
                    <a:spcPct val="100000"/>
                  </a:lnSpc>
                  <a:spcBef>
                    <a:spcPct val="0"/>
                  </a:spcBef>
                  <a:buNone/>
                </a:pPr>
                <a:r>
                  <a:rPr lang="en-US" altLang="zh-CN" sz="5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Model</a:t>
                </a:r>
                <a:endParaRPr lang="zh-CN" altLang="en-US" sz="4400" dirty="0">
                  <a:latin typeface="Arial" panose="020B0604020202020204" pitchFamily="34" charset="0"/>
                  <a:ea typeface="微软雅黑" panose="020B0503020204020204" pitchFamily="34" charset="-122"/>
                </a:endParaRPr>
              </a:p>
            </p:txBody>
          </p:sp>
          <p:pic>
            <p:nvPicPr>
              <p:cNvPr id="1039" name="Picture 10" descr="「箭頭PNG」的圖片搜尋結果">
                <a:extLst>
                  <a:ext uri="{FF2B5EF4-FFF2-40B4-BE49-F238E27FC236}">
                    <a16:creationId xmlns:a16="http://schemas.microsoft.com/office/drawing/2014/main" id="{FD45E3F3-8606-4818-BCCE-93301309A3A0}"/>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flipV="1">
                <a:off x="9617597" y="9881688"/>
                <a:ext cx="5230714" cy="1727914"/>
              </a:xfrm>
              <a:prstGeom prst="rect">
                <a:avLst/>
              </a:prstGeom>
              <a:noFill/>
              <a:extLst>
                <a:ext uri="{909E8E84-426E-40DD-AFC4-6F175D3DCCD1}">
                  <a14:hiddenFill xmlns:a14="http://schemas.microsoft.com/office/drawing/2010/main">
                    <a:solidFill>
                      <a:srgbClr val="FFFFFF"/>
                    </a:solidFill>
                  </a14:hiddenFill>
                </a:ext>
              </a:extLst>
            </p:spPr>
          </p:pic>
          <p:pic>
            <p:nvPicPr>
              <p:cNvPr id="222" name="Picture 10" descr="「箭頭PNG」的圖片搜尋結果">
                <a:extLst>
                  <a:ext uri="{FF2B5EF4-FFF2-40B4-BE49-F238E27FC236}">
                    <a16:creationId xmlns:a16="http://schemas.microsoft.com/office/drawing/2014/main" id="{3FBC31EC-BCE0-4ED2-9211-08536EFF1BF9}"/>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800000" flipV="1">
                <a:off x="9617597" y="10850100"/>
                <a:ext cx="5230714" cy="1727914"/>
              </a:xfrm>
              <a:prstGeom prst="rect">
                <a:avLst/>
              </a:prstGeom>
              <a:noFill/>
              <a:extLst>
                <a:ext uri="{909E8E84-426E-40DD-AFC4-6F175D3DCCD1}">
                  <a14:hiddenFill xmlns:a14="http://schemas.microsoft.com/office/drawing/2010/main">
                    <a:solidFill>
                      <a:srgbClr val="FFFFFF"/>
                    </a:solidFill>
                  </a14:hiddenFill>
                </a:ext>
              </a:extLst>
            </p:spPr>
          </p:pic>
          <p:sp>
            <p:nvSpPr>
              <p:cNvPr id="223" name="MH_Entry_1">
                <a:extLst>
                  <a:ext uri="{FF2B5EF4-FFF2-40B4-BE49-F238E27FC236}">
                    <a16:creationId xmlns:a16="http://schemas.microsoft.com/office/drawing/2014/main" id="{45A1490F-CD87-4EC1-A695-25D0B4310EF4}"/>
                  </a:ext>
                </a:extLst>
              </p:cNvPr>
              <p:cNvSpPr>
                <a:spLocks noChangeArrowheads="1"/>
              </p:cNvSpPr>
              <p:nvPr/>
            </p:nvSpPr>
            <p:spPr bwMode="auto">
              <a:xfrm>
                <a:off x="6132164" y="9352076"/>
                <a:ext cx="2968611" cy="3735607"/>
              </a:xfrm>
              <a:prstGeom prst="roundRect">
                <a:avLst>
                  <a:gd name="adj" fmla="val 9120"/>
                </a:avLst>
              </a:prstGeom>
              <a:solidFill>
                <a:schemeClr val="accent3"/>
              </a:solidFill>
              <a:ln>
                <a:solidFill>
                  <a:schemeClr val="tx1"/>
                </a:solidFill>
              </a:ln>
              <a:extLst/>
            </p:spPr>
            <p:txBody>
              <a:bodyPr anchor="ctr"/>
              <a:lstStyle>
                <a:lvl1pPr eaLnBrk="0" hangingPunct="0">
                  <a:lnSpc>
                    <a:spcPct val="90000"/>
                  </a:lnSpc>
                  <a:spcBef>
                    <a:spcPts val="1000"/>
                  </a:spcBef>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eaLnBrk="0" hangingPunct="0">
                  <a:lnSpc>
                    <a:spcPct val="90000"/>
                  </a:lnSpc>
                  <a:spcBef>
                    <a:spcPts val="500"/>
                  </a:spcBef>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eaLnBrk="0" hangingPunct="0">
                  <a:lnSpc>
                    <a:spcPct val="90000"/>
                  </a:lnSpc>
                  <a:spcBef>
                    <a:spcPts val="5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eaLnBrk="0" hangingPunct="0">
                  <a:lnSpc>
                    <a:spcPct val="90000"/>
                  </a:lnSpc>
                  <a:spcBef>
                    <a:spcPts val="5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eaLnBrk="0" hangingPunct="0">
                  <a:lnSpc>
                    <a:spcPct val="90000"/>
                  </a:lnSpc>
                  <a:spcBef>
                    <a:spcPts val="500"/>
                  </a:spcBef>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None/>
                </a:pPr>
                <a:r>
                  <a:rPr lang="en-US" altLang="zh-CN" sz="5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USER</a:t>
                </a:r>
                <a:endParaRPr lang="zh-CN" altLang="en-US" sz="4400" dirty="0">
                  <a:latin typeface="Arial" panose="020B0604020202020204" pitchFamily="34" charset="0"/>
                  <a:ea typeface="微软雅黑" panose="020B0503020204020204" pitchFamily="34" charset="-122"/>
                </a:endParaRPr>
              </a:p>
            </p:txBody>
          </p:sp>
          <p:sp>
            <p:nvSpPr>
              <p:cNvPr id="1043" name="文字方塊 1042">
                <a:extLst>
                  <a:ext uri="{FF2B5EF4-FFF2-40B4-BE49-F238E27FC236}">
                    <a16:creationId xmlns:a16="http://schemas.microsoft.com/office/drawing/2014/main" id="{DCD8A5BB-A56B-432A-B0B8-2D2A99A68C6D}"/>
                  </a:ext>
                </a:extLst>
              </p:cNvPr>
              <p:cNvSpPr txBox="1"/>
              <p:nvPr/>
            </p:nvSpPr>
            <p:spPr>
              <a:xfrm>
                <a:off x="11334801" y="9751740"/>
                <a:ext cx="1919308" cy="923330"/>
              </a:xfrm>
              <a:prstGeom prst="rect">
                <a:avLst/>
              </a:prstGeom>
              <a:noFill/>
            </p:spPr>
            <p:txBody>
              <a:bodyPr wrap="none" rtlCol="0">
                <a:spAutoFit/>
              </a:bodyPr>
              <a:lstStyle/>
              <a:p>
                <a:r>
                  <a:rPr lang="en-US" altLang="zh-TW" sz="5400" dirty="0"/>
                  <a:t>Query</a:t>
                </a:r>
                <a:endParaRPr lang="zh-TW" altLang="en-US" sz="5400" dirty="0"/>
              </a:p>
            </p:txBody>
          </p:sp>
          <p:sp>
            <p:nvSpPr>
              <p:cNvPr id="230" name="文字方塊 229">
                <a:extLst>
                  <a:ext uri="{FF2B5EF4-FFF2-40B4-BE49-F238E27FC236}">
                    <a16:creationId xmlns:a16="http://schemas.microsoft.com/office/drawing/2014/main" id="{19553EDE-305D-4FB4-A7F2-23F86A4C0B38}"/>
                  </a:ext>
                </a:extLst>
              </p:cNvPr>
              <p:cNvSpPr txBox="1"/>
              <p:nvPr/>
            </p:nvSpPr>
            <p:spPr>
              <a:xfrm>
                <a:off x="11083361" y="11899206"/>
                <a:ext cx="2848344" cy="923330"/>
              </a:xfrm>
              <a:prstGeom prst="rect">
                <a:avLst/>
              </a:prstGeom>
              <a:noFill/>
            </p:spPr>
            <p:txBody>
              <a:bodyPr wrap="none" rtlCol="0">
                <a:spAutoFit/>
              </a:bodyPr>
              <a:lstStyle/>
              <a:p>
                <a:r>
                  <a:rPr lang="en-US" altLang="zh-TW" sz="5400" dirty="0"/>
                  <a:t>Feedback</a:t>
                </a:r>
                <a:endParaRPr lang="zh-TW" altLang="en-US" sz="5400" dirty="0"/>
              </a:p>
            </p:txBody>
          </p:sp>
          <p:sp>
            <p:nvSpPr>
              <p:cNvPr id="233" name="文字方塊 232">
                <a:extLst>
                  <a:ext uri="{FF2B5EF4-FFF2-40B4-BE49-F238E27FC236}">
                    <a16:creationId xmlns:a16="http://schemas.microsoft.com/office/drawing/2014/main" id="{5E9AC320-8E95-4303-9432-50DB0FDD3B33}"/>
                  </a:ext>
                </a:extLst>
              </p:cNvPr>
              <p:cNvSpPr txBox="1"/>
              <p:nvPr/>
            </p:nvSpPr>
            <p:spPr>
              <a:xfrm>
                <a:off x="19771170" y="9744135"/>
                <a:ext cx="2225481" cy="923330"/>
              </a:xfrm>
              <a:prstGeom prst="rect">
                <a:avLst/>
              </a:prstGeom>
              <a:noFill/>
            </p:spPr>
            <p:txBody>
              <a:bodyPr wrap="none" rtlCol="0">
                <a:spAutoFit/>
              </a:bodyPr>
              <a:lstStyle/>
              <a:p>
                <a:r>
                  <a:rPr lang="en-US" altLang="zh-TW" sz="5400" dirty="0"/>
                  <a:t>Movies</a:t>
                </a:r>
                <a:endParaRPr lang="zh-TW" altLang="en-US" sz="5400" dirty="0"/>
              </a:p>
            </p:txBody>
          </p:sp>
          <p:sp>
            <p:nvSpPr>
              <p:cNvPr id="234" name="文字方塊 233">
                <a:extLst>
                  <a:ext uri="{FF2B5EF4-FFF2-40B4-BE49-F238E27FC236}">
                    <a16:creationId xmlns:a16="http://schemas.microsoft.com/office/drawing/2014/main" id="{20086A3A-7408-409F-AFC9-6B17E8000A4F}"/>
                  </a:ext>
                </a:extLst>
              </p:cNvPr>
              <p:cNvSpPr txBox="1"/>
              <p:nvPr/>
            </p:nvSpPr>
            <p:spPr>
              <a:xfrm>
                <a:off x="17812936" y="12284426"/>
                <a:ext cx="6622886" cy="830997"/>
              </a:xfrm>
              <a:prstGeom prst="rect">
                <a:avLst/>
              </a:prstGeom>
              <a:noFill/>
            </p:spPr>
            <p:txBody>
              <a:bodyPr wrap="square" rtlCol="0">
                <a:spAutoFit/>
              </a:bodyPr>
              <a:lstStyle/>
              <a:p>
                <a:pPr algn="ctr"/>
                <a:r>
                  <a:rPr lang="en-US" altLang="zh-TW" sz="4800" dirty="0"/>
                  <a:t>Recommend Movies</a:t>
                </a:r>
                <a:endParaRPr lang="zh-TW" altLang="en-US" sz="4800" dirty="0"/>
              </a:p>
            </p:txBody>
          </p:sp>
          <p:pic>
            <p:nvPicPr>
              <p:cNvPr id="235" name="Picture 10" descr="「箭頭PNG」的圖片搜尋結果">
                <a:extLst>
                  <a:ext uri="{FF2B5EF4-FFF2-40B4-BE49-F238E27FC236}">
                    <a16:creationId xmlns:a16="http://schemas.microsoft.com/office/drawing/2014/main" id="{FAAB1455-F313-4261-B128-9CE9A5184AA4}"/>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flipV="1">
                <a:off x="18303356" y="10007933"/>
                <a:ext cx="5230714" cy="1727914"/>
              </a:xfrm>
              <a:prstGeom prst="rect">
                <a:avLst/>
              </a:prstGeom>
              <a:noFill/>
              <a:extLst>
                <a:ext uri="{909E8E84-426E-40DD-AFC4-6F175D3DCCD1}">
                  <a14:hiddenFill xmlns:a14="http://schemas.microsoft.com/office/drawing/2010/main">
                    <a:solidFill>
                      <a:srgbClr val="FFFFFF"/>
                    </a:solidFill>
                  </a14:hiddenFill>
                </a:ext>
              </a:extLst>
            </p:spPr>
          </p:pic>
          <p:pic>
            <p:nvPicPr>
              <p:cNvPr id="236" name="Picture 10" descr="「箭頭PNG」的圖片搜尋結果">
                <a:extLst>
                  <a:ext uri="{FF2B5EF4-FFF2-40B4-BE49-F238E27FC236}">
                    <a16:creationId xmlns:a16="http://schemas.microsoft.com/office/drawing/2014/main" id="{60E9F173-DE33-4294-9B9D-F33247A12AD5}"/>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rot="10800000" flipV="1">
                <a:off x="18303356" y="10976345"/>
                <a:ext cx="5230714" cy="1727914"/>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40" name="文字方塊 239">
            <a:extLst>
              <a:ext uri="{FF2B5EF4-FFF2-40B4-BE49-F238E27FC236}">
                <a16:creationId xmlns:a16="http://schemas.microsoft.com/office/drawing/2014/main" id="{FCEDD178-4EF8-44EC-A7D5-7DE860F0E036}"/>
              </a:ext>
            </a:extLst>
          </p:cNvPr>
          <p:cNvSpPr txBox="1"/>
          <p:nvPr/>
        </p:nvSpPr>
        <p:spPr>
          <a:xfrm>
            <a:off x="17012195" y="29792311"/>
            <a:ext cx="7132404" cy="1077218"/>
          </a:xfrm>
          <a:prstGeom prst="rect">
            <a:avLst/>
          </a:prstGeom>
          <a:noFill/>
        </p:spPr>
        <p:txBody>
          <a:bodyPr wrap="square" rtlCol="0" anchor="t">
            <a:spAutoFit/>
          </a:bodyPr>
          <a:lstStyle/>
          <a:p>
            <a:r>
              <a:rPr lang="en-US" altLang="zh-TW" sz="6400" b="1" dirty="0">
                <a:solidFill>
                  <a:schemeClr val="accent1">
                    <a:lumMod val="50000"/>
                  </a:schemeClr>
                </a:solidFill>
                <a:latin typeface="Times New Roman" panose="02020603050405020304" pitchFamily="18" charset="0"/>
                <a:cs typeface="Times New Roman" panose="02020603050405020304" pitchFamily="18" charset="0"/>
              </a:rPr>
              <a:t>2. Evaluation</a:t>
            </a:r>
            <a:endParaRPr lang="zh-TW" altLang="en-US" sz="64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241" name="文字方塊 240">
            <a:extLst>
              <a:ext uri="{FF2B5EF4-FFF2-40B4-BE49-F238E27FC236}">
                <a16:creationId xmlns:a16="http://schemas.microsoft.com/office/drawing/2014/main" id="{842A789E-E08E-4CA2-8429-A7A1DF23B302}"/>
              </a:ext>
            </a:extLst>
          </p:cNvPr>
          <p:cNvSpPr txBox="1"/>
          <p:nvPr/>
        </p:nvSpPr>
        <p:spPr>
          <a:xfrm>
            <a:off x="17105847" y="31088827"/>
            <a:ext cx="11530182" cy="2554545"/>
          </a:xfrm>
          <a:prstGeom prst="rect">
            <a:avLst/>
          </a:prstGeom>
          <a:noFill/>
        </p:spPr>
        <p:txBody>
          <a:bodyPr wrap="square" rtlCol="0" anchor="ctr">
            <a:spAutoFit/>
          </a:bodyPr>
          <a:lstStyle/>
          <a:p>
            <a:pPr algn="just"/>
            <a:r>
              <a:rPr lang="en-US" altLang="zh-TW" sz="4000" dirty="0">
                <a:solidFill>
                  <a:schemeClr val="accent1">
                    <a:lumMod val="50000"/>
                  </a:schemeClr>
                </a:solidFill>
              </a:rPr>
              <a:t>        We compute area under the ROC curve called AUC score to evaluate our model. It computes the AUC score for every user's prediction and actual interaction and taking the average for all users.</a:t>
            </a:r>
            <a:endParaRPr lang="zh-TW" altLang="en-US" sz="4000" dirty="0">
              <a:solidFill>
                <a:schemeClr val="accent1">
                  <a:lumMod val="50000"/>
                </a:schemeClr>
              </a:solidFill>
              <a:latin typeface="+mn-lt"/>
            </a:endParaRPr>
          </a:p>
        </p:txBody>
      </p:sp>
      <p:pic>
        <p:nvPicPr>
          <p:cNvPr id="1049" name="圖片 1048">
            <a:extLst>
              <a:ext uri="{FF2B5EF4-FFF2-40B4-BE49-F238E27FC236}">
                <a16:creationId xmlns:a16="http://schemas.microsoft.com/office/drawing/2014/main" id="{DE13F54E-E0F4-4CC3-986A-DAB8065ED6F2}"/>
              </a:ext>
            </a:extLst>
          </p:cNvPr>
          <p:cNvPicPr>
            <a:picLocks noChangeAspect="1"/>
          </p:cNvPicPr>
          <p:nvPr/>
        </p:nvPicPr>
        <p:blipFill rotWithShape="1">
          <a:blip r:embed="rId14"/>
          <a:srcRect b="54314"/>
          <a:stretch/>
        </p:blipFill>
        <p:spPr>
          <a:xfrm>
            <a:off x="23041821" y="33812657"/>
            <a:ext cx="5923702" cy="1977674"/>
          </a:xfrm>
          <a:prstGeom prst="rect">
            <a:avLst/>
          </a:prstGeom>
        </p:spPr>
      </p:pic>
      <p:pic>
        <p:nvPicPr>
          <p:cNvPr id="249" name="圖片 248">
            <a:extLst>
              <a:ext uri="{FF2B5EF4-FFF2-40B4-BE49-F238E27FC236}">
                <a16:creationId xmlns:a16="http://schemas.microsoft.com/office/drawing/2014/main" id="{0FBA2924-EE44-4704-9510-5EF29A1C79E7}"/>
              </a:ext>
            </a:extLst>
          </p:cNvPr>
          <p:cNvPicPr>
            <a:picLocks noChangeAspect="1"/>
          </p:cNvPicPr>
          <p:nvPr/>
        </p:nvPicPr>
        <p:blipFill rotWithShape="1">
          <a:blip r:embed="rId14"/>
          <a:srcRect t="54856"/>
          <a:stretch/>
        </p:blipFill>
        <p:spPr>
          <a:xfrm>
            <a:off x="17005576" y="33812657"/>
            <a:ext cx="5994831" cy="1977674"/>
          </a:xfrm>
          <a:prstGeom prst="rect">
            <a:avLst/>
          </a:prstGeom>
        </p:spPr>
      </p:pic>
      <p:sp>
        <p:nvSpPr>
          <p:cNvPr id="250" name="文字方塊 249">
            <a:extLst>
              <a:ext uri="{FF2B5EF4-FFF2-40B4-BE49-F238E27FC236}">
                <a16:creationId xmlns:a16="http://schemas.microsoft.com/office/drawing/2014/main" id="{6ABBB392-2203-4B5E-A998-55447208E195}"/>
              </a:ext>
            </a:extLst>
          </p:cNvPr>
          <p:cNvSpPr txBox="1"/>
          <p:nvPr/>
        </p:nvSpPr>
        <p:spPr>
          <a:xfrm>
            <a:off x="16902780" y="38644946"/>
            <a:ext cx="11530182" cy="3785652"/>
          </a:xfrm>
          <a:prstGeom prst="rect">
            <a:avLst/>
          </a:prstGeom>
          <a:noFill/>
        </p:spPr>
        <p:txBody>
          <a:bodyPr wrap="square" rtlCol="0" anchor="ctr">
            <a:spAutoFit/>
          </a:bodyPr>
          <a:lstStyle/>
          <a:p>
            <a:pPr algn="just"/>
            <a:r>
              <a:rPr lang="en-US" altLang="zh-TW" sz="4000" dirty="0">
                <a:solidFill>
                  <a:schemeClr val="accent1">
                    <a:lumMod val="50000"/>
                  </a:schemeClr>
                </a:solidFill>
              </a:rPr>
              <a:t>        We solve the cold-start problem with telling the app five movies that users like. Besides, our system can not only recommend movies for users, but also telling something including user history, newest movies, related information of the movie, etc.</a:t>
            </a:r>
          </a:p>
          <a:p>
            <a:pPr algn="just"/>
            <a:endParaRPr lang="zh-TW" altLang="en-US" sz="4000" dirty="0">
              <a:solidFill>
                <a:schemeClr val="accent1">
                  <a:lumMod val="50000"/>
                </a:schemeClr>
              </a:solidFill>
              <a:latin typeface="+mn-lt"/>
            </a:endParaRPr>
          </a:p>
        </p:txBody>
      </p:sp>
      <p:sp>
        <p:nvSpPr>
          <p:cNvPr id="251" name="文字方塊 250">
            <a:extLst>
              <a:ext uri="{FF2B5EF4-FFF2-40B4-BE49-F238E27FC236}">
                <a16:creationId xmlns:a16="http://schemas.microsoft.com/office/drawing/2014/main" id="{7F101D90-82B7-4699-9508-B833CFE165FB}"/>
              </a:ext>
            </a:extLst>
          </p:cNvPr>
          <p:cNvSpPr txBox="1"/>
          <p:nvPr/>
        </p:nvSpPr>
        <p:spPr>
          <a:xfrm>
            <a:off x="17102608" y="37445541"/>
            <a:ext cx="8627737" cy="1077218"/>
          </a:xfrm>
          <a:prstGeom prst="rect">
            <a:avLst/>
          </a:prstGeom>
          <a:noFill/>
        </p:spPr>
        <p:txBody>
          <a:bodyPr wrap="square" rtlCol="0" anchor="t">
            <a:spAutoFit/>
          </a:bodyPr>
          <a:lstStyle/>
          <a:p>
            <a:r>
              <a:rPr lang="en-US" altLang="zh-TW" sz="6400" b="1" dirty="0">
                <a:solidFill>
                  <a:schemeClr val="accent1">
                    <a:lumMod val="50000"/>
                  </a:schemeClr>
                </a:solidFill>
                <a:latin typeface="Times New Roman" panose="02020603050405020304" pitchFamily="18" charset="0"/>
                <a:cs typeface="Times New Roman" panose="02020603050405020304" pitchFamily="18" charset="0"/>
              </a:rPr>
              <a:t>3. Application Function</a:t>
            </a:r>
            <a:endParaRPr lang="zh-TW" altLang="en-US" sz="64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252" name="頁尾版面配置區 4">
            <a:extLst>
              <a:ext uri="{FF2B5EF4-FFF2-40B4-BE49-F238E27FC236}">
                <a16:creationId xmlns:a16="http://schemas.microsoft.com/office/drawing/2014/main" id="{D2813F31-D0E2-4513-99EA-DD39BDD09AB4}"/>
              </a:ext>
            </a:extLst>
          </p:cNvPr>
          <p:cNvSpPr txBox="1">
            <a:spLocks/>
          </p:cNvSpPr>
          <p:nvPr/>
        </p:nvSpPr>
        <p:spPr>
          <a:xfrm>
            <a:off x="3730688" y="5162427"/>
            <a:ext cx="12891559" cy="2279156"/>
          </a:xfrm>
          <a:prstGeom prst="rect">
            <a:avLst/>
          </a:prstGeom>
          <a:ln>
            <a:noFill/>
          </a:ln>
        </p:spPr>
        <p:txBody>
          <a:bodyPr vert="horz" lIns="417643" tIns="208822" rIns="417643" bIns="208822" rtlCol="0" anchor="ctr"/>
          <a:lstStyle>
            <a:defPPr>
              <a:defRPr lang="zh-TW"/>
            </a:defPPr>
            <a:lvl1pPr marL="0" algn="ctr" defTabSz="4176431" rtl="0" eaLnBrk="1" latinLnBrk="0" hangingPunct="1">
              <a:defRPr sz="2000" b="1" kern="1200">
                <a:solidFill>
                  <a:schemeClr val="tx1">
                    <a:tint val="75000"/>
                  </a:schemeClr>
                </a:solidFill>
                <a:latin typeface="+mj-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a:lstStyle>
          <a:p>
            <a:pPr algn="l" defTabSz="457200">
              <a:defRPr/>
            </a:pPr>
            <a:r>
              <a:rPr lang="en-US" sz="4000" dirty="0">
                <a:solidFill>
                  <a:schemeClr val="tx2">
                    <a:lumMod val="50000"/>
                  </a:schemeClr>
                </a:solidFill>
              </a:rPr>
              <a:t>Advisor    Wei-Ta Chu                                            </a:t>
            </a:r>
            <a:br>
              <a:rPr lang="en-US" sz="4000" dirty="0">
                <a:solidFill>
                  <a:schemeClr val="tx2">
                    <a:lumMod val="50000"/>
                  </a:schemeClr>
                </a:solidFill>
              </a:rPr>
            </a:br>
            <a:r>
              <a:rPr lang="en-US" sz="4000" dirty="0">
                <a:solidFill>
                  <a:schemeClr val="tx2">
                    <a:lumMod val="50000"/>
                  </a:schemeClr>
                </a:solidFill>
              </a:rPr>
              <a:t>                  National Cheng Kung University Tainan, Taiwan                                                                     </a:t>
            </a:r>
            <a:br>
              <a:rPr lang="en-US" sz="4000" dirty="0">
                <a:solidFill>
                  <a:schemeClr val="tx2">
                    <a:lumMod val="50000"/>
                  </a:schemeClr>
                </a:solidFill>
              </a:rPr>
            </a:br>
            <a:r>
              <a:rPr lang="en-US" sz="4000" dirty="0">
                <a:solidFill>
                  <a:schemeClr val="tx2">
                    <a:lumMod val="50000"/>
                  </a:schemeClr>
                </a:solidFill>
              </a:rPr>
              <a:t>                  wtchu@gs.ncku.edu.tw    </a:t>
            </a:r>
            <a:endParaRPr lang="zh-TW" altLang="en-US" sz="4000" dirty="0"/>
          </a:p>
        </p:txBody>
      </p:sp>
      <p:pic>
        <p:nvPicPr>
          <p:cNvPr id="253" name="Picture 4" descr="「電影PNG」的圖片搜尋結果">
            <a:extLst>
              <a:ext uri="{FF2B5EF4-FFF2-40B4-BE49-F238E27FC236}">
                <a16:creationId xmlns:a16="http://schemas.microsoft.com/office/drawing/2014/main" id="{F81F8850-2F0E-4764-AFFC-EBC2A2A8F985}"/>
              </a:ext>
            </a:extLst>
          </p:cNvPr>
          <p:cNvPicPr>
            <a:picLocks noChangeAspect="1" noChangeArrowheads="1"/>
          </p:cNvPicPr>
          <p:nvPr/>
        </p:nvPicPr>
        <p:blipFill>
          <a:blip r:embed="rId15" cstate="print">
            <a:extLst>
              <a:ext uri="{BEBA8EAE-BF5A-486C-A8C5-ECC9F3942E4B}">
                <a14:imgProps xmlns:a14="http://schemas.microsoft.com/office/drawing/2010/main">
                  <a14:imgLayer r:embed="rId16">
                    <a14:imgEffect>
                      <a14:backgroundRemoval t="6767" b="94486" l="7500" r="93333">
                        <a14:foregroundMark x1="10556" y1="40351" x2="23889" y2="36341"/>
                        <a14:foregroundMark x1="67500" y1="6767" x2="54167" y2="11028"/>
                        <a14:foregroundMark x1="54167" y1="11028" x2="23889" y2="31579"/>
                        <a14:foregroundMark x1="69722" y1="6767" x2="63056" y2="14286"/>
                        <a14:foregroundMark x1="58056" y1="16291" x2="43889" y2="23058"/>
                        <a14:foregroundMark x1="43889" y1="23058" x2="43056" y2="24311"/>
                        <a14:foregroundMark x1="43056" y1="24812" x2="30000" y2="30827"/>
                        <a14:foregroundMark x1="30000" y1="30827" x2="29167" y2="30827"/>
                        <a14:foregroundMark x1="31389" y1="24812" x2="21667" y2="30326"/>
                        <a14:foregroundMark x1="15000" y1="36842" x2="7500" y2="42857"/>
                        <a14:foregroundMark x1="65278" y1="37594" x2="61667" y2="42356"/>
                        <a14:foregroundMark x1="48333" y1="41604" x2="46111" y2="45614"/>
                        <a14:foregroundMark x1="29722" y1="45614" x2="26111" y2="52882"/>
                        <a14:foregroundMark x1="88333" y1="63659" x2="93611" y2="74436"/>
                        <a14:foregroundMark x1="40278" y1="89724" x2="36389" y2="94486"/>
                        <a14:foregroundMark x1="61667" y1="14787" x2="71944" y2="9524"/>
                        <a14:foregroundMark x1="42500" y1="18797" x2="39444" y2="22306"/>
                        <a14:foregroundMark x1="9167" y1="40351" x2="22500" y2="34085"/>
                        <a14:foregroundMark x1="22500" y1="34085" x2="24722" y2="31579"/>
                      </a14:backgroundRemoval>
                    </a14:imgEffect>
                  </a14:imgLayer>
                </a14:imgProps>
              </a:ext>
              <a:ext uri="{28A0092B-C50C-407E-A947-70E740481C1C}">
                <a14:useLocalDpi xmlns:a14="http://schemas.microsoft.com/office/drawing/2010/main" val="0"/>
              </a:ext>
            </a:extLst>
          </a:blip>
          <a:srcRect/>
          <a:stretch>
            <a:fillRect/>
          </a:stretch>
        </p:blipFill>
        <p:spPr bwMode="auto">
          <a:xfrm>
            <a:off x="16689157" y="5405295"/>
            <a:ext cx="531659" cy="589255"/>
          </a:xfrm>
          <a:prstGeom prst="rect">
            <a:avLst/>
          </a:prstGeom>
          <a:noFill/>
          <a:extLst>
            <a:ext uri="{909E8E84-426E-40DD-AFC4-6F175D3DCCD1}">
              <a14:hiddenFill xmlns:a14="http://schemas.microsoft.com/office/drawing/2010/main">
                <a:solidFill>
                  <a:srgbClr val="FFFFFF"/>
                </a:solidFill>
              </a14:hiddenFill>
            </a:ext>
          </a:extLst>
        </p:spPr>
      </p:pic>
      <p:pic>
        <p:nvPicPr>
          <p:cNvPr id="254" name="Picture 4" descr="「電影PNG」的圖片搜尋結果">
            <a:extLst>
              <a:ext uri="{FF2B5EF4-FFF2-40B4-BE49-F238E27FC236}">
                <a16:creationId xmlns:a16="http://schemas.microsoft.com/office/drawing/2014/main" id="{EAAF492B-E0B6-461E-AA87-7FB9329C1029}"/>
              </a:ext>
            </a:extLst>
          </p:cNvPr>
          <p:cNvPicPr>
            <a:picLocks noChangeAspect="1" noChangeArrowheads="1"/>
          </p:cNvPicPr>
          <p:nvPr/>
        </p:nvPicPr>
        <p:blipFill>
          <a:blip r:embed="rId15" cstate="print">
            <a:extLst>
              <a:ext uri="{BEBA8EAE-BF5A-486C-A8C5-ECC9F3942E4B}">
                <a14:imgProps xmlns:a14="http://schemas.microsoft.com/office/drawing/2010/main">
                  <a14:imgLayer r:embed="rId16">
                    <a14:imgEffect>
                      <a14:backgroundRemoval t="6767" b="94486" l="7500" r="93333">
                        <a14:foregroundMark x1="10556" y1="40351" x2="23889" y2="36341"/>
                        <a14:foregroundMark x1="67500" y1="6767" x2="54167" y2="11028"/>
                        <a14:foregroundMark x1="54167" y1="11028" x2="23889" y2="31579"/>
                        <a14:foregroundMark x1="69722" y1="6767" x2="63056" y2="14286"/>
                        <a14:foregroundMark x1="58056" y1="16291" x2="43889" y2="23058"/>
                        <a14:foregroundMark x1="43889" y1="23058" x2="43056" y2="24311"/>
                        <a14:foregroundMark x1="43056" y1="24812" x2="30000" y2="30827"/>
                        <a14:foregroundMark x1="30000" y1="30827" x2="29167" y2="30827"/>
                        <a14:foregroundMark x1="31389" y1="24812" x2="21667" y2="30326"/>
                        <a14:foregroundMark x1="15000" y1="36842" x2="7500" y2="42857"/>
                        <a14:foregroundMark x1="65278" y1="37594" x2="61667" y2="42356"/>
                        <a14:foregroundMark x1="48333" y1="41604" x2="46111" y2="45614"/>
                        <a14:foregroundMark x1="29722" y1="45614" x2="26111" y2="52882"/>
                        <a14:foregroundMark x1="88333" y1="63659" x2="93611" y2="74436"/>
                        <a14:foregroundMark x1="40278" y1="89724" x2="36389" y2="94486"/>
                        <a14:foregroundMark x1="61667" y1="14787" x2="71944" y2="9524"/>
                        <a14:foregroundMark x1="42500" y1="18797" x2="39444" y2="22306"/>
                        <a14:foregroundMark x1="9167" y1="40351" x2="22500" y2="34085"/>
                        <a14:foregroundMark x1="22500" y1="34085" x2="24722" y2="31579"/>
                      </a14:backgroundRemoval>
                    </a14:imgEffect>
                  </a14:imgLayer>
                </a14:imgProps>
              </a:ext>
              <a:ext uri="{28A0092B-C50C-407E-A947-70E740481C1C}">
                <a14:useLocalDpi xmlns:a14="http://schemas.microsoft.com/office/drawing/2010/main" val="0"/>
              </a:ext>
            </a:extLst>
          </a:blip>
          <a:srcRect/>
          <a:stretch>
            <a:fillRect/>
          </a:stretch>
        </p:blipFill>
        <p:spPr bwMode="auto">
          <a:xfrm>
            <a:off x="16739747" y="7637543"/>
            <a:ext cx="531659" cy="589255"/>
          </a:xfrm>
          <a:prstGeom prst="rect">
            <a:avLst/>
          </a:prstGeom>
          <a:noFill/>
          <a:extLst>
            <a:ext uri="{909E8E84-426E-40DD-AFC4-6F175D3DCCD1}">
              <a14:hiddenFill xmlns:a14="http://schemas.microsoft.com/office/drawing/2010/main">
                <a:solidFill>
                  <a:srgbClr val="FFFFFF"/>
                </a:solidFill>
              </a14:hiddenFill>
            </a:ext>
          </a:extLst>
        </p:spPr>
      </p:pic>
      <p:sp>
        <p:nvSpPr>
          <p:cNvPr id="255" name="文字方塊 254">
            <a:extLst>
              <a:ext uri="{FF2B5EF4-FFF2-40B4-BE49-F238E27FC236}">
                <a16:creationId xmlns:a16="http://schemas.microsoft.com/office/drawing/2014/main" id="{70CCA6D7-932C-4109-A4D6-61E910388CB7}"/>
              </a:ext>
            </a:extLst>
          </p:cNvPr>
          <p:cNvSpPr txBox="1"/>
          <p:nvPr/>
        </p:nvSpPr>
        <p:spPr>
          <a:xfrm>
            <a:off x="17271406" y="36056368"/>
            <a:ext cx="12126165" cy="707886"/>
          </a:xfrm>
          <a:prstGeom prst="rect">
            <a:avLst/>
          </a:prstGeom>
          <a:noFill/>
        </p:spPr>
        <p:txBody>
          <a:bodyPr wrap="square" rtlCol="0">
            <a:spAutoFit/>
          </a:bodyPr>
          <a:lstStyle/>
          <a:p>
            <a:r>
              <a:rPr lang="en-US" altLang="zh-TW" sz="4000" dirty="0"/>
              <a:t>Fig. 3. The AUC score of training data and testing data</a:t>
            </a:r>
          </a:p>
        </p:txBody>
      </p:sp>
    </p:spTree>
    <p:extLst>
      <p:ext uri="{BB962C8B-B14F-4D97-AF65-F5344CB8AC3E}">
        <p14:creationId xmlns:p14="http://schemas.microsoft.com/office/powerpoint/2010/main" val="4246039840"/>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1818</TotalTime>
  <Words>322</Words>
  <Application>Microsoft Office PowerPoint</Application>
  <PresentationFormat>自訂</PresentationFormat>
  <Paragraphs>27</Paragraphs>
  <Slides>1</Slides>
  <Notes>0</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vt:i4>
      </vt:variant>
    </vt:vector>
  </HeadingPairs>
  <TitlesOfParts>
    <vt:vector size="7" baseType="lpstr">
      <vt:lpstr>微软雅黑</vt:lpstr>
      <vt:lpstr>Arial</vt:lpstr>
      <vt:lpstr>Calibri</vt:lpstr>
      <vt:lpstr>Times New Roman</vt:lpstr>
      <vt:lpstr>Wingdings 2</vt:lpstr>
      <vt:lpstr>Office 佈景主題</vt:lpstr>
      <vt:lpstr>PowerPoint 簡報</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Win7User</dc:creator>
  <cp:lastModifiedBy>Sophie</cp:lastModifiedBy>
  <cp:revision>52</cp:revision>
  <dcterms:created xsi:type="dcterms:W3CDTF">2019-12-19T19:13:56Z</dcterms:created>
  <dcterms:modified xsi:type="dcterms:W3CDTF">2020-01-01T09:23:01Z</dcterms:modified>
</cp:coreProperties>
</file>

<file path=docProps/thumbnail.jpeg>
</file>